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46" autoAdjust="0"/>
    <p:restoredTop sz="94737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0483D-B51E-4E84-9E62-DE8747CF8770}" type="datetimeFigureOut">
              <a:rPr lang="en-AU" smtClean="0"/>
              <a:t>29/08/2011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B0343-3662-4EFA-B836-0EB5A8D770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2250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B0343-3662-4EFA-B836-0EB5A8D7700C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3610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2F0A-320A-4B06-BE36-2252A27928E6}" type="datetimeFigureOut">
              <a:rPr lang="en-AU" smtClean="0"/>
              <a:t>29/08/2011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0387E9-D084-4548-9097-88D43AE972A3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2F0A-320A-4B06-BE36-2252A27928E6}" type="datetimeFigureOut">
              <a:rPr lang="en-AU" smtClean="0"/>
              <a:t>29/08/2011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87E9-D084-4548-9097-88D43AE972A3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A0387E9-D084-4548-9097-88D43AE972A3}" type="slidenum">
              <a:rPr lang="en-AU" smtClean="0"/>
              <a:t>‹#›</a:t>
            </a:fld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2F0A-320A-4B06-BE36-2252A27928E6}" type="datetimeFigureOut">
              <a:rPr lang="en-AU" smtClean="0"/>
              <a:t>29/08/2011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2F0A-320A-4B06-BE36-2252A27928E6}" type="datetimeFigureOut">
              <a:rPr lang="en-AU" smtClean="0"/>
              <a:t>29/08/2011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A0387E9-D084-4548-9097-88D43AE972A3}" type="slidenum">
              <a:rPr lang="en-AU" smtClean="0"/>
              <a:t>‹#›</a:t>
            </a:fld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2F0A-320A-4B06-BE36-2252A27928E6}" type="datetimeFigureOut">
              <a:rPr lang="en-AU" smtClean="0"/>
              <a:t>29/08/2011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0387E9-D084-4548-9097-88D43AE972A3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6A22F0A-320A-4B06-BE36-2252A27928E6}" type="datetimeFigureOut">
              <a:rPr lang="en-AU" smtClean="0"/>
              <a:t>29/08/2011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87E9-D084-4548-9097-88D43AE972A3}" type="slidenum">
              <a:rPr lang="en-AU" smtClean="0"/>
              <a:t>‹#›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2F0A-320A-4B06-BE36-2252A27928E6}" type="datetimeFigureOut">
              <a:rPr lang="en-AU" smtClean="0"/>
              <a:t>29/08/2011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AU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A0387E9-D084-4548-9097-88D43AE972A3}" type="slidenum">
              <a:rPr lang="en-AU" smtClean="0"/>
              <a:t>‹#›</a:t>
            </a:fld>
            <a:endParaRPr lang="en-AU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2F0A-320A-4B06-BE36-2252A27928E6}" type="datetimeFigureOut">
              <a:rPr lang="en-AU" smtClean="0"/>
              <a:t>29/08/2011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A0387E9-D084-4548-9097-88D43AE972A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2F0A-320A-4B06-BE36-2252A27928E6}" type="datetimeFigureOut">
              <a:rPr lang="en-AU" smtClean="0"/>
              <a:t>29/08/2011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0387E9-D084-4548-9097-88D43AE972A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0387E9-D084-4548-9097-88D43AE972A3}" type="slidenum">
              <a:rPr lang="en-AU" smtClean="0"/>
              <a:t>‹#›</a:t>
            </a:fld>
            <a:endParaRPr lang="en-AU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2F0A-320A-4B06-BE36-2252A27928E6}" type="datetimeFigureOut">
              <a:rPr lang="en-AU" smtClean="0"/>
              <a:t>29/08/2011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A0387E9-D084-4548-9097-88D43AE972A3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6A22F0A-320A-4B06-BE36-2252A27928E6}" type="datetimeFigureOut">
              <a:rPr lang="en-AU" smtClean="0"/>
              <a:t>29/08/2011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6A22F0A-320A-4B06-BE36-2252A27928E6}" type="datetimeFigureOut">
              <a:rPr lang="en-AU" smtClean="0"/>
              <a:t>29/08/2011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0387E9-D084-4548-9097-88D43AE972A3}" type="slidenum">
              <a:rPr lang="en-AU" smtClean="0"/>
              <a:t>‹#›</a:t>
            </a:fld>
            <a:endParaRPr lang="en-AU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Word_97_-_2003_Document1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Word_Document1.doc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utcomesmodels.org/models/cropimprovement25-attachments/cropimprovement25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Presentation to AES International Conference, Sydney 2011</a:t>
            </a:r>
          </a:p>
          <a:p>
            <a:r>
              <a:rPr lang="en-AU" dirty="0" smtClean="0"/>
              <a:t>Graham Smith</a:t>
            </a:r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61595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CONTROL </a:t>
            </a:r>
            <a:r>
              <a:rPr lang="en-US" b="1" dirty="0"/>
              <a:t>OVER CHAOS: A SYSTEMS CRITIQUE OF PROGRAM </a:t>
            </a:r>
            <a:r>
              <a:rPr lang="en-US" b="1" dirty="0" smtClean="0"/>
              <a:t>LOGIC</a:t>
            </a:r>
            <a:r>
              <a:rPr lang="en-US" b="1" dirty="0"/>
              <a:t/>
            </a:r>
            <a:br>
              <a:rPr lang="en-US" b="1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63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Control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20891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03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Logic model description of a program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68310522"/>
              </p:ext>
            </p:extLst>
          </p:nvPr>
        </p:nvGraphicFramePr>
        <p:xfrm>
          <a:off x="1691680" y="1772816"/>
          <a:ext cx="61214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4" imgW="6121040" imgH="4064622" progId="Word.Document.8">
                  <p:embed/>
                </p:oleObj>
              </mc:Choice>
              <mc:Fallback>
                <p:oleObj name="Document" r:id="rId4" imgW="6121040" imgH="406462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91680" y="1772816"/>
                        <a:ext cx="6121400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13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Systems description of a program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96365263"/>
              </p:ext>
            </p:extLst>
          </p:nvPr>
        </p:nvGraphicFramePr>
        <p:xfrm>
          <a:off x="1463675" y="1781175"/>
          <a:ext cx="6180138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ocument" r:id="rId4" imgW="6180415" imgH="4064622" progId="Word.Document.12">
                  <p:embed/>
                </p:oleObj>
              </mc:Choice>
              <mc:Fallback>
                <p:oleObj name="Document" r:id="rId4" imgW="6180415" imgH="406462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63675" y="1781175"/>
                        <a:ext cx="6180138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427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Logic Models revisited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AU" dirty="0" err="1" smtClean="0"/>
              <a:t>Funnell</a:t>
            </a:r>
            <a:r>
              <a:rPr lang="en-AU" dirty="0" smtClean="0"/>
              <a:t> &amp; Rogers: Theory of change to include situational analysis to explore wider context.</a:t>
            </a:r>
          </a:p>
          <a:p>
            <a:r>
              <a:rPr lang="en-AU" dirty="0" err="1" smtClean="0"/>
              <a:t>Noga</a:t>
            </a:r>
            <a:r>
              <a:rPr lang="en-AU" dirty="0" smtClean="0"/>
              <a:t> and Hargreaves: Theory of action to include boundaries, relationships and audiences.</a:t>
            </a:r>
          </a:p>
          <a:p>
            <a:pPr marL="0" indent="0">
              <a:buNone/>
            </a:pPr>
            <a:r>
              <a:rPr lang="en-AU" dirty="0" smtClean="0"/>
              <a:t>These approaches do include systems elements</a:t>
            </a:r>
          </a:p>
          <a:p>
            <a:r>
              <a:rPr lang="en-AU" dirty="0" smtClean="0"/>
              <a:t>not always implemented</a:t>
            </a:r>
          </a:p>
          <a:p>
            <a:r>
              <a:rPr lang="en-AU" dirty="0" smtClean="0"/>
              <a:t>still considered as ‘context’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8346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Home Insulation Scheme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Program theory: Subsidy leads to increased installation of insulation leads to energy savings and to economic activity.</a:t>
            </a:r>
          </a:p>
          <a:p>
            <a:r>
              <a:rPr lang="en-AU" dirty="0" smtClean="0"/>
              <a:t>Context:  </a:t>
            </a:r>
          </a:p>
          <a:p>
            <a:pPr lvl="1"/>
            <a:r>
              <a:rPr lang="en-AU" dirty="0" smtClean="0"/>
              <a:t>Unskilled work</a:t>
            </a:r>
          </a:p>
          <a:p>
            <a:pPr lvl="1"/>
            <a:r>
              <a:rPr lang="en-AU" dirty="0" smtClean="0"/>
              <a:t>Low barriers to entry</a:t>
            </a:r>
          </a:p>
          <a:p>
            <a:pPr lvl="1"/>
            <a:r>
              <a:rPr lang="en-AU" dirty="0" smtClean="0"/>
              <a:t>Small industry</a:t>
            </a:r>
          </a:p>
          <a:p>
            <a:pPr lvl="1"/>
            <a:r>
              <a:rPr lang="en-AU" dirty="0" smtClean="0"/>
              <a:t>Speed of implementation </a:t>
            </a:r>
          </a:p>
        </p:txBody>
      </p:sp>
    </p:spTree>
    <p:extLst>
      <p:ext uri="{BB962C8B-B14F-4D97-AF65-F5344CB8AC3E}">
        <p14:creationId xmlns:p14="http://schemas.microsoft.com/office/powerpoint/2010/main" val="336600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Home Insulation Scheme 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Result: opportunities for rorts and poor practice</a:t>
            </a:r>
          </a:p>
          <a:p>
            <a:r>
              <a:rPr lang="en-AU" dirty="0" smtClean="0"/>
              <a:t>Lack of control led to chaos</a:t>
            </a:r>
          </a:p>
          <a:p>
            <a:endParaRPr lang="en-AU" dirty="0"/>
          </a:p>
        </p:txBody>
      </p:sp>
      <p:pic>
        <p:nvPicPr>
          <p:cNvPr id="4" name="Picture 2" descr="C:\Users\Graham\AppData\Local\Microsoft\Windows\Temporary Internet Files\Content.IE5\2XA60TUX\MC9000567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717032"/>
            <a:ext cx="3456384" cy="231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74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End</a:t>
            </a:r>
            <a:endParaRPr lang="en-AU" dirty="0"/>
          </a:p>
        </p:txBody>
      </p:sp>
      <p:pic>
        <p:nvPicPr>
          <p:cNvPr id="6146" name="Picture 2" descr="C:\Users\Graham\AppData\Local\Microsoft\Windows\Temporary Internet Files\Content.IE5\0IY6MBDT\MP900406895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6244" y="1527175"/>
            <a:ext cx="5715000" cy="4134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3728" y="580526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Graham.smith@numericaladvantage.com.au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6977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Main concepts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Centrality of program logic</a:t>
            </a:r>
          </a:p>
          <a:p>
            <a:pPr lvl="1"/>
            <a:r>
              <a:rPr lang="en-AU" dirty="0" smtClean="0"/>
              <a:t>BUT: May fail to explain results</a:t>
            </a:r>
          </a:p>
          <a:p>
            <a:r>
              <a:rPr lang="en-AU" dirty="0" smtClean="0"/>
              <a:t>Systems Theory</a:t>
            </a:r>
          </a:p>
          <a:p>
            <a:pPr lvl="1"/>
            <a:r>
              <a:rPr lang="en-AU" dirty="0" smtClean="0"/>
              <a:t>Complexity theory</a:t>
            </a:r>
          </a:p>
          <a:p>
            <a:pPr lvl="1"/>
            <a:r>
              <a:rPr lang="en-AU" dirty="0" smtClean="0"/>
              <a:t>Chaos theory</a:t>
            </a:r>
          </a:p>
          <a:p>
            <a:pPr lvl="1"/>
            <a:r>
              <a:rPr lang="en-AU" dirty="0" smtClean="0"/>
              <a:t>Complex adaptive systems</a:t>
            </a:r>
          </a:p>
          <a:p>
            <a:pPr lvl="1"/>
            <a:r>
              <a:rPr lang="en-AU" dirty="0" smtClean="0"/>
              <a:t>CAN be stable through feedback</a:t>
            </a:r>
          </a:p>
        </p:txBody>
      </p:sp>
    </p:spTree>
    <p:extLst>
      <p:ext uri="{BB962C8B-B14F-4D97-AF65-F5344CB8AC3E}">
        <p14:creationId xmlns:p14="http://schemas.microsoft.com/office/powerpoint/2010/main" val="343481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Control versus </a:t>
            </a:r>
            <a:r>
              <a:rPr lang="en-AU" dirty="0" err="1" smtClean="0"/>
              <a:t>Kaos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5" y="1916832"/>
            <a:ext cx="5497682" cy="3528392"/>
          </a:xfrm>
        </p:spPr>
      </p:pic>
      <p:sp>
        <p:nvSpPr>
          <p:cNvPr id="5" name="TextBox 4"/>
          <p:cNvSpPr txBox="1"/>
          <p:nvPr/>
        </p:nvSpPr>
        <p:spPr>
          <a:xfrm>
            <a:off x="2195736" y="566124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Source:  wouldyoubelieve.com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323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CHAOS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Utter confusion and disorder (OED)</a:t>
            </a:r>
          </a:p>
          <a:p>
            <a:r>
              <a:rPr lang="en-AU" dirty="0"/>
              <a:t>dynamical systems that are highly sensitive to initial conditions (</a:t>
            </a:r>
            <a:r>
              <a:rPr lang="en-AU" dirty="0" err="1"/>
              <a:t>wikipedia</a:t>
            </a:r>
            <a:r>
              <a:rPr lang="en-AU" dirty="0"/>
              <a:t>)</a:t>
            </a:r>
            <a:endParaRPr lang="en-AU" dirty="0" smtClean="0">
              <a:effectLst/>
            </a:endParaRPr>
          </a:p>
          <a:p>
            <a:pPr marL="457200" lvl="1" indent="0">
              <a:buNone/>
            </a:pP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79" y="3356992"/>
            <a:ext cx="5688633" cy="278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03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Control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Impose order on an unruly universe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Restrain; exercise authority (OED)</a:t>
            </a:r>
          </a:p>
          <a:p>
            <a:r>
              <a:rPr lang="en-AU" dirty="0" smtClean="0"/>
              <a:t>Verify (audit)</a:t>
            </a:r>
          </a:p>
        </p:txBody>
      </p:sp>
    </p:spTree>
    <p:extLst>
      <p:ext uri="{BB962C8B-B14F-4D97-AF65-F5344CB8AC3E}">
        <p14:creationId xmlns:p14="http://schemas.microsoft.com/office/powerpoint/2010/main" val="244610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Basic Program Logic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4421088"/>
          </a:xfrm>
        </p:spPr>
        <p:txBody>
          <a:bodyPr/>
          <a:lstStyle/>
          <a:p>
            <a:pPr marL="0" indent="0">
              <a:buNone/>
            </a:pPr>
            <a:endParaRPr lang="en-AU" dirty="0"/>
          </a:p>
        </p:txBody>
      </p:sp>
      <p:sp>
        <p:nvSpPr>
          <p:cNvPr id="5" name="Round Single Corner Rectangle 4"/>
          <p:cNvSpPr/>
          <p:nvPr/>
        </p:nvSpPr>
        <p:spPr>
          <a:xfrm>
            <a:off x="3758988" y="1819672"/>
            <a:ext cx="1533092" cy="601216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Impact</a:t>
            </a:r>
            <a:endParaRPr lang="en-AU" dirty="0"/>
          </a:p>
        </p:txBody>
      </p:sp>
      <p:sp>
        <p:nvSpPr>
          <p:cNvPr id="6" name="Up Arrow Callout 5"/>
          <p:cNvSpPr/>
          <p:nvPr/>
        </p:nvSpPr>
        <p:spPr>
          <a:xfrm>
            <a:off x="3779912" y="2420889"/>
            <a:ext cx="1440160" cy="1008112"/>
          </a:xfrm>
          <a:prstGeom prst="upArrowCallout">
            <a:avLst>
              <a:gd name="adj1" fmla="val 0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Outcome</a:t>
            </a:r>
            <a:endParaRPr lang="en-AU" dirty="0"/>
          </a:p>
        </p:txBody>
      </p:sp>
      <p:sp>
        <p:nvSpPr>
          <p:cNvPr id="8" name="Up Arrow Callout 7"/>
          <p:cNvSpPr/>
          <p:nvPr/>
        </p:nvSpPr>
        <p:spPr>
          <a:xfrm>
            <a:off x="3551507" y="3429001"/>
            <a:ext cx="1948054" cy="864095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Output</a:t>
            </a:r>
            <a:endParaRPr lang="en-AU" dirty="0"/>
          </a:p>
        </p:txBody>
      </p:sp>
      <p:sp>
        <p:nvSpPr>
          <p:cNvPr id="11" name="Up Arrow Callout 10"/>
          <p:cNvSpPr/>
          <p:nvPr/>
        </p:nvSpPr>
        <p:spPr>
          <a:xfrm>
            <a:off x="3551507" y="4293096"/>
            <a:ext cx="2172621" cy="720080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Activities</a:t>
            </a:r>
            <a:endParaRPr lang="en-AU" dirty="0"/>
          </a:p>
        </p:txBody>
      </p:sp>
      <p:sp>
        <p:nvSpPr>
          <p:cNvPr id="12" name="Up Arrow Callout 11"/>
          <p:cNvSpPr/>
          <p:nvPr/>
        </p:nvSpPr>
        <p:spPr>
          <a:xfrm>
            <a:off x="3551507" y="5013176"/>
            <a:ext cx="2172621" cy="864096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Input</a:t>
            </a:r>
          </a:p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555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complicated logic model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4061048"/>
          </a:xfrm>
        </p:spPr>
        <p:txBody>
          <a:bodyPr/>
          <a:lstStyle/>
          <a:p>
            <a:pPr marL="0" indent="0">
              <a:buNone/>
            </a:pPr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95463"/>
            <a:ext cx="7941033" cy="393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609329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From </a:t>
            </a:r>
            <a:r>
              <a:rPr lang="en-AU" dirty="0" err="1" smtClean="0"/>
              <a:t>Duignan</a:t>
            </a:r>
            <a:r>
              <a:rPr lang="en-AU" dirty="0"/>
              <a:t>, P. </a:t>
            </a:r>
            <a:r>
              <a:rPr lang="en-AU" u="sng" dirty="0">
                <a:hlinkClick r:id="rId3"/>
              </a:rPr>
              <a:t>http://</a:t>
            </a:r>
            <a:r>
              <a:rPr lang="en-AU" u="sng" dirty="0" smtClean="0">
                <a:hlinkClick r:id="rId3"/>
              </a:rPr>
              <a:t>www.outcomesmodels.org/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182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Chaos Theory</a:t>
            </a:r>
          </a:p>
          <a:p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Complex Adaptive Systems</a:t>
            </a:r>
          </a:p>
          <a:p>
            <a:endParaRPr lang="en-AU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276872"/>
            <a:ext cx="3384376" cy="3528392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76872"/>
            <a:ext cx="3888432" cy="345638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Complexity theory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8773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Feedback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Reduces significance of ‘level’ in program logic</a:t>
            </a:r>
          </a:p>
          <a:p>
            <a:pPr lvl="1"/>
            <a:r>
              <a:rPr lang="en-AU" dirty="0" smtClean="0"/>
              <a:t>E.g. results can influence inputs and activities</a:t>
            </a:r>
          </a:p>
          <a:p>
            <a:r>
              <a:rPr lang="en-AU" dirty="0" smtClean="0"/>
              <a:t>Model can influence reality</a:t>
            </a:r>
          </a:p>
        </p:txBody>
      </p:sp>
    </p:spTree>
    <p:extLst>
      <p:ext uri="{BB962C8B-B14F-4D97-AF65-F5344CB8AC3E}">
        <p14:creationId xmlns:p14="http://schemas.microsoft.com/office/powerpoint/2010/main" val="271607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361</TotalTime>
  <Words>261</Words>
  <Application>Microsoft Office PowerPoint</Application>
  <PresentationFormat>On-screen Show (4:3)</PresentationFormat>
  <Paragraphs>60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Civic</vt:lpstr>
      <vt:lpstr>Document</vt:lpstr>
      <vt:lpstr>CONTROL OVER CHAOS: A SYSTEMS CRITIQUE OF PROGRAM LOGIC </vt:lpstr>
      <vt:lpstr>Main concepts</vt:lpstr>
      <vt:lpstr>Control versus Kaos</vt:lpstr>
      <vt:lpstr>CHAOS</vt:lpstr>
      <vt:lpstr>Control</vt:lpstr>
      <vt:lpstr>Basic Program Logic </vt:lpstr>
      <vt:lpstr>A complicated logic model</vt:lpstr>
      <vt:lpstr>Complexity theory</vt:lpstr>
      <vt:lpstr>Feedback </vt:lpstr>
      <vt:lpstr>Control</vt:lpstr>
      <vt:lpstr>Logic model description of a program</vt:lpstr>
      <vt:lpstr>Systems description of a program</vt:lpstr>
      <vt:lpstr>Logic Models revisited</vt:lpstr>
      <vt:lpstr>Home Insulation Scheme</vt:lpstr>
      <vt:lpstr>Home Insulation Scheme (2)</vt:lpstr>
      <vt:lpstr>The End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OVER CHAOS: A SYSTEMS CRITIQUE OF PROGRAM LOGIC</dc:title>
  <dc:creator>Graham</dc:creator>
  <cp:lastModifiedBy>Graham</cp:lastModifiedBy>
  <cp:revision>19</cp:revision>
  <dcterms:created xsi:type="dcterms:W3CDTF">2011-08-25T00:50:59Z</dcterms:created>
  <dcterms:modified xsi:type="dcterms:W3CDTF">2011-08-28T23:39:51Z</dcterms:modified>
</cp:coreProperties>
</file>